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368" r:id="rId3"/>
    <p:sldId id="370" r:id="rId4"/>
    <p:sldId id="305" r:id="rId5"/>
    <p:sldId id="371" r:id="rId6"/>
    <p:sldId id="306" r:id="rId7"/>
    <p:sldId id="369" r:id="rId8"/>
    <p:sldId id="372" r:id="rId9"/>
    <p:sldId id="310" r:id="rId10"/>
    <p:sldId id="311" r:id="rId11"/>
    <p:sldId id="376" r:id="rId12"/>
    <p:sldId id="312" r:id="rId13"/>
    <p:sldId id="375" r:id="rId14"/>
    <p:sldId id="313" r:id="rId15"/>
    <p:sldId id="379" r:id="rId16"/>
    <p:sldId id="377" r:id="rId17"/>
    <p:sldId id="380" r:id="rId18"/>
    <p:sldId id="378" r:id="rId19"/>
    <p:sldId id="373" r:id="rId20"/>
    <p:sldId id="307" r:id="rId21"/>
    <p:sldId id="308" r:id="rId22"/>
    <p:sldId id="309" r:id="rId23"/>
    <p:sldId id="314" r:id="rId24"/>
    <p:sldId id="315" r:id="rId25"/>
    <p:sldId id="316" r:id="rId26"/>
    <p:sldId id="317" r:id="rId27"/>
    <p:sldId id="318" r:id="rId28"/>
    <p:sldId id="319" r:id="rId29"/>
    <p:sldId id="320" r:id="rId30"/>
    <p:sldId id="321" r:id="rId31"/>
    <p:sldId id="322" r:id="rId32"/>
    <p:sldId id="323" r:id="rId33"/>
    <p:sldId id="324" r:id="rId34"/>
    <p:sldId id="381" r:id="rId35"/>
    <p:sldId id="325" r:id="rId36"/>
    <p:sldId id="326" r:id="rId37"/>
    <p:sldId id="327" r:id="rId38"/>
    <p:sldId id="328" r:id="rId39"/>
    <p:sldId id="329" r:id="rId40"/>
    <p:sldId id="330" r:id="rId41"/>
    <p:sldId id="374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25"/>
    <p:restoredTop sz="94561"/>
  </p:normalViewPr>
  <p:slideViewPr>
    <p:cSldViewPr snapToGrid="0" snapToObjects="1">
      <p:cViewPr varScale="1">
        <p:scale>
          <a:sx n="151" d="100"/>
          <a:sy n="151" d="100"/>
        </p:scale>
        <p:origin x="19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CDBEE3-996F-5749-A56A-5B58D959122A}" type="datetimeFigureOut">
              <a:rPr lang="en-US" smtClean="0"/>
              <a:t>4/12/21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755E5D-6637-F744-83CD-760D8BE2C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9749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66BADA-F7D2-4A40-A395-2A79578D7A46}" type="datetimeFigureOut">
              <a:rPr lang="en-US" smtClean="0"/>
              <a:t>4/12/21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016520-115E-BA40-A151-361C2288C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2590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EC830-30A0-234E-B45B-4354B0DFFCAF}" type="datetime1">
              <a:rPr lang="en-US" smtClean="0"/>
              <a:t>4/12/21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655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FF74-C1FF-D744-8D0A-12217C5E365C}" type="datetime1">
              <a:rPr lang="en-US" smtClean="0"/>
              <a:t>4/12/21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278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42AEF-02B7-1049-9329-2BF1D538535A}" type="datetime1">
              <a:rPr lang="en-US" smtClean="0"/>
              <a:t>4/12/21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88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1A65A-8EAC-844C-BFCB-2DF3D9E5D213}" type="datetime1">
              <a:rPr lang="en-US" smtClean="0"/>
              <a:t>4/12/21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272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D7E30-1E59-A245-8650-21079F1F2DAE}" type="datetime1">
              <a:rPr lang="en-US" smtClean="0"/>
              <a:t>4/12/21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201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F4CEA-1243-F64C-ABEA-52EC8CAA9B6B}" type="datetime1">
              <a:rPr lang="en-US" smtClean="0"/>
              <a:t>4/12/21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62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D4369-64E3-9648-B599-B40648388D70}" type="datetime1">
              <a:rPr lang="en-US" smtClean="0"/>
              <a:t>4/12/21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947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CFE63-70A8-5640-A649-DC10B8DEB1C7}" type="datetime1">
              <a:rPr lang="en-US" smtClean="0"/>
              <a:t>4/12/21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27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E811C-1166-2144-8762-A2FD18646FEF}" type="datetime1">
              <a:rPr lang="en-US" smtClean="0"/>
              <a:t>4/12/21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688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24413-15E2-0C4C-B086-0BE7DE269A1B}" type="datetime1">
              <a:rPr lang="en-US" smtClean="0"/>
              <a:t>4/12/21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670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AFCFC-C55B-1B40-A004-4545861DD3F6}" type="datetime1">
              <a:rPr lang="en-US" smtClean="0"/>
              <a:t>4/12/21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729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87BB9-B153-BC4A-A7CF-8893A893CE59}" type="datetime1">
              <a:rPr lang="en-US" smtClean="0"/>
              <a:t>4/12/21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3B836-CF5A-A643-AEB3-97A80C62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558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0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Stirling_engine#cite_note-NASA.2C_Automotive_Stirling_Engine-69" TargetMode="Externa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38018" y="555625"/>
            <a:ext cx="285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Chapters 3 Energy Balances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1</a:t>
            </a:fld>
            <a:endParaRPr lang="en-US"/>
          </a:p>
        </p:txBody>
      </p:sp>
      <p:pic>
        <p:nvPicPr>
          <p:cNvPr id="3" name="Picture 2" descr="Screen Shot 2015-01-26 at 5.42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924957"/>
            <a:ext cx="4267200" cy="762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38400" y="2222589"/>
            <a:ext cx="3731278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Carnot engine, Carnot heat pump</a:t>
            </a:r>
          </a:p>
          <a:p>
            <a:endParaRPr lang="en-US" dirty="0"/>
          </a:p>
          <a:p>
            <a:r>
              <a:rPr lang="en-US" dirty="0"/>
              <a:t>Entropy</a:t>
            </a:r>
          </a:p>
          <a:p>
            <a:endParaRPr lang="en-US" dirty="0"/>
          </a:p>
          <a:p>
            <a:r>
              <a:rPr lang="en-US" dirty="0"/>
              <a:t>Work per cycle</a:t>
            </a:r>
          </a:p>
          <a:p>
            <a:endParaRPr lang="en-US" dirty="0"/>
          </a:p>
          <a:p>
            <a:r>
              <a:rPr lang="en-US" dirty="0"/>
              <a:t>Distillation systems</a:t>
            </a:r>
          </a:p>
          <a:p>
            <a:endParaRPr lang="en-US" dirty="0"/>
          </a:p>
          <a:p>
            <a:r>
              <a:rPr lang="en-US" dirty="0"/>
              <a:t>Ideal gas mixtures</a:t>
            </a:r>
          </a:p>
          <a:p>
            <a:endParaRPr lang="en-US" dirty="0"/>
          </a:p>
          <a:p>
            <a:r>
              <a:rPr lang="en-US" dirty="0"/>
              <a:t>Reacting systems, reaction coordinate</a:t>
            </a:r>
          </a:p>
          <a:p>
            <a:endParaRPr lang="en-US" dirty="0"/>
          </a:p>
          <a:p>
            <a:r>
              <a:rPr lang="en-US" dirty="0"/>
              <a:t>Heat of reaction</a:t>
            </a:r>
          </a:p>
        </p:txBody>
      </p:sp>
    </p:spTree>
    <p:extLst>
      <p:ext uri="{BB962C8B-B14F-4D97-AF65-F5344CB8AC3E}">
        <p14:creationId xmlns:p14="http://schemas.microsoft.com/office/powerpoint/2010/main" val="4017660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 descr="Screen Shot 2015-01-26 at 6.08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0" y="1739900"/>
            <a:ext cx="6807200" cy="33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45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26823E-D97A-B24F-9663-18B3BA3DA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FA30A3-0685-C34B-B0A7-0A5D59559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59" y="1520514"/>
            <a:ext cx="3932356" cy="37154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EB5E41-F0A3-CB43-9627-BBC55ABAF4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439"/>
          <a:stretch/>
        </p:blipFill>
        <p:spPr>
          <a:xfrm>
            <a:off x="4627236" y="1558509"/>
            <a:ext cx="3892142" cy="292580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EA9B66F-B06F-394C-B9B3-A05D3925037F}"/>
              </a:ext>
            </a:extLst>
          </p:cNvPr>
          <p:cNvCxnSpPr/>
          <p:nvPr/>
        </p:nvCxnSpPr>
        <p:spPr>
          <a:xfrm>
            <a:off x="5774499" y="2342367"/>
            <a:ext cx="0" cy="87682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9795CB6-EE89-284F-A04D-FDE94E689EFB}"/>
              </a:ext>
            </a:extLst>
          </p:cNvPr>
          <p:cNvCxnSpPr>
            <a:cxnSpLocks/>
          </p:cNvCxnSpPr>
          <p:nvPr/>
        </p:nvCxnSpPr>
        <p:spPr>
          <a:xfrm flipV="1">
            <a:off x="7329814" y="2292263"/>
            <a:ext cx="0" cy="866383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723553B-8A27-7C44-9F0B-63DC3DB59BC2}"/>
              </a:ext>
            </a:extLst>
          </p:cNvPr>
          <p:cNvCxnSpPr>
            <a:cxnSpLocks/>
          </p:cNvCxnSpPr>
          <p:nvPr/>
        </p:nvCxnSpPr>
        <p:spPr>
          <a:xfrm flipV="1">
            <a:off x="6116877" y="3409166"/>
            <a:ext cx="897698" cy="1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A174B77-2ABA-8E43-974E-01976DD139EC}"/>
              </a:ext>
            </a:extLst>
          </p:cNvPr>
          <p:cNvCxnSpPr>
            <a:cxnSpLocks/>
          </p:cNvCxnSpPr>
          <p:nvPr/>
        </p:nvCxnSpPr>
        <p:spPr>
          <a:xfrm flipH="1" flipV="1">
            <a:off x="6025019" y="2171177"/>
            <a:ext cx="1014608" cy="1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E3DA6EB-5336-8D4E-99D4-F5254698B220}"/>
              </a:ext>
            </a:extLst>
          </p:cNvPr>
          <p:cNvSpPr txBox="1"/>
          <p:nvPr/>
        </p:nvSpPr>
        <p:spPr>
          <a:xfrm>
            <a:off x="5573823" y="4562884"/>
            <a:ext cx="19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Carnot Heat Pump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BC42D7-247A-DC49-9D6C-334A7484F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871" y="178272"/>
            <a:ext cx="1697937" cy="134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13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12</a:t>
            </a:fld>
            <a:endParaRPr lang="en-US"/>
          </a:p>
        </p:txBody>
      </p:sp>
      <p:pic>
        <p:nvPicPr>
          <p:cNvPr id="3" name="Picture 2" descr="Screen Shot 2015-01-26 at 6.08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800" y="251253"/>
            <a:ext cx="2171700" cy="355600"/>
          </a:xfrm>
          <a:prstGeom prst="rect">
            <a:avLst/>
          </a:prstGeom>
        </p:spPr>
      </p:pic>
      <p:pic>
        <p:nvPicPr>
          <p:cNvPr id="4" name="Picture 3" descr="Screen Shot 2015-01-26 at 6.09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70541"/>
            <a:ext cx="6845300" cy="1854200"/>
          </a:xfrm>
          <a:prstGeom prst="rect">
            <a:avLst/>
          </a:prstGeom>
        </p:spPr>
      </p:pic>
      <p:pic>
        <p:nvPicPr>
          <p:cNvPr id="5" name="Picture 4" descr="Screen Shot 2015-01-26 at 6.10.2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76" y="2947257"/>
            <a:ext cx="8153400" cy="3073400"/>
          </a:xfrm>
          <a:prstGeom prst="rect">
            <a:avLst/>
          </a:prstGeom>
        </p:spPr>
      </p:pic>
      <p:pic>
        <p:nvPicPr>
          <p:cNvPr id="6" name="Picture 5" descr="Screen Shot 2015-01-26 at 5.46.5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76" y="6408892"/>
            <a:ext cx="4462003" cy="332572"/>
          </a:xfrm>
          <a:prstGeom prst="rect">
            <a:avLst/>
          </a:prstGeom>
        </p:spPr>
      </p:pic>
      <p:pic>
        <p:nvPicPr>
          <p:cNvPr id="8" name="Picture 7" descr="Screen Shot 2015-01-26 at 6.04.13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363" y="6246375"/>
            <a:ext cx="3006413" cy="4950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B1DEB2-2F4F-4B47-A26C-02E10D4471D2}"/>
              </a:ext>
            </a:extLst>
          </p:cNvPr>
          <p:cNvSpPr txBox="1"/>
          <p:nvPr/>
        </p:nvSpPr>
        <p:spPr>
          <a:xfrm>
            <a:off x="235775" y="2208593"/>
            <a:ext cx="20152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the isotherms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a=&gt;b and c=&gt;d</a:t>
            </a:r>
          </a:p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b="1" dirty="0">
                <a:latin typeface="Symbol" pitchFamily="2" charset="2"/>
                <a:cs typeface="Times New Roman" panose="02020603050405020304" pitchFamily="18" charset="0"/>
              </a:rPr>
              <a:t>D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b="1" dirty="0" err="1">
                <a:latin typeface="Symbol" pitchFamily="2" charset="2"/>
                <a:cs typeface="Times New Roman" panose="02020603050405020304" pitchFamily="18" charset="0"/>
              </a:rPr>
              <a:t>D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-</a:t>
            </a:r>
            <a:r>
              <a:rPr lang="en-US" b="1" dirty="0" err="1">
                <a:latin typeface="Symbol" pitchFamily="2" charset="2"/>
                <a:cs typeface="Times New Roman" panose="02020603050405020304" pitchFamily="18" charset="0"/>
              </a:rPr>
              <a:t>D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endParaRPr lang="en-US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-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pic>
        <p:nvPicPr>
          <p:cNvPr id="10" name="Picture 9" descr="Screen Shot 2015-01-26 at 5.58.33 PM.png">
            <a:extLst>
              <a:ext uri="{FF2B5EF4-FFF2-40B4-BE49-F238E27FC236}">
                <a16:creationId xmlns:a16="http://schemas.microsoft.com/office/drawing/2014/main" id="{128285F0-2E06-E243-BA7B-F7783702F7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43"/>
          <a:stretch/>
        </p:blipFill>
        <p:spPr>
          <a:xfrm>
            <a:off x="5910740" y="157927"/>
            <a:ext cx="3057701" cy="64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82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13</a:t>
            </a:fld>
            <a:endParaRPr lang="en-US"/>
          </a:p>
        </p:txBody>
      </p:sp>
      <p:pic>
        <p:nvPicPr>
          <p:cNvPr id="3" name="Picture 2" descr="Screen Shot 2015-01-26 at 6.08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800" y="251253"/>
            <a:ext cx="2171700" cy="355600"/>
          </a:xfrm>
          <a:prstGeom prst="rect">
            <a:avLst/>
          </a:prstGeom>
        </p:spPr>
      </p:pic>
      <p:pic>
        <p:nvPicPr>
          <p:cNvPr id="5" name="Picture 4" descr="Screen Shot 2015-01-26 at 6.10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76" y="2947257"/>
            <a:ext cx="8153400" cy="3073400"/>
          </a:xfrm>
          <a:prstGeom prst="rect">
            <a:avLst/>
          </a:prstGeom>
        </p:spPr>
      </p:pic>
      <p:pic>
        <p:nvPicPr>
          <p:cNvPr id="6" name="Picture 5" descr="Screen Shot 2015-01-26 at 5.46.5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76" y="6408892"/>
            <a:ext cx="4462003" cy="332572"/>
          </a:xfrm>
          <a:prstGeom prst="rect">
            <a:avLst/>
          </a:prstGeom>
        </p:spPr>
      </p:pic>
      <p:pic>
        <p:nvPicPr>
          <p:cNvPr id="8" name="Picture 7" descr="Screen Shot 2015-01-26 at 6.04.1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363" y="6246375"/>
            <a:ext cx="3006413" cy="4950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A1C2DC-40B7-EF4C-AD17-49A1C3739B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408" y="606853"/>
            <a:ext cx="2792129" cy="26381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E60991-FC89-7A41-A7E9-73B1EB78AA07}"/>
              </a:ext>
            </a:extLst>
          </p:cNvPr>
          <p:cNvSpPr txBox="1"/>
          <p:nvPr/>
        </p:nvSpPr>
        <p:spPr>
          <a:xfrm>
            <a:off x="4565650" y="1018943"/>
            <a:ext cx="20152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the isotherms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a=&gt;b and c=&gt;d</a:t>
            </a:r>
          </a:p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b="1" dirty="0">
                <a:latin typeface="Symbol" pitchFamily="2" charset="2"/>
                <a:cs typeface="Times New Roman" panose="02020603050405020304" pitchFamily="18" charset="0"/>
              </a:rPr>
              <a:t>D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b="1" dirty="0" err="1">
                <a:latin typeface="Symbol" pitchFamily="2" charset="2"/>
                <a:cs typeface="Times New Roman" panose="02020603050405020304" pitchFamily="18" charset="0"/>
              </a:rPr>
              <a:t>D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-</a:t>
            </a:r>
            <a:r>
              <a:rPr lang="en-US" b="1" dirty="0" err="1">
                <a:latin typeface="Symbol" pitchFamily="2" charset="2"/>
                <a:cs typeface="Times New Roman" panose="02020603050405020304" pitchFamily="18" charset="0"/>
              </a:rPr>
              <a:t>D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endParaRPr lang="en-US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-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262151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 descr="Screen Shot 2015-01-26 at 6.11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0"/>
            <a:ext cx="66719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957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A95A8-C7AD-F14C-9E8B-89A4E8F89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5ADF90-AF9E-014C-B36C-CA8C797E3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091" y="313267"/>
            <a:ext cx="2548948" cy="30810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B5B985-4260-054A-9EE2-854A31E1D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9570" y="511820"/>
            <a:ext cx="1576466" cy="26839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3D7CAA-B695-B944-9956-7E0C961F69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9570" y="3601772"/>
            <a:ext cx="2044371" cy="26934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FDA55F-4CDF-CE4C-BB7D-53A25B5DDF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4797" y="3512608"/>
            <a:ext cx="1953536" cy="287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024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A95A8-C7AD-F14C-9E8B-89A4E8F89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55D88D-35D7-CE44-8CF7-DF826CA07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550" y="939800"/>
            <a:ext cx="66929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7758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A95A8-C7AD-F14C-9E8B-89A4E8F89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17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6F4A9D-9751-0346-AD79-01AB3A6A9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733" y="1426634"/>
            <a:ext cx="4064000" cy="3683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0771CD-7228-BC47-8A7E-17E04F749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266" y="315384"/>
            <a:ext cx="3048000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581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A95A8-C7AD-F14C-9E8B-89A4E8F89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18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C126C9-22AB-CC40-922D-DA6413A30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524" y="0"/>
            <a:ext cx="672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1581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396749" y="6356350"/>
            <a:ext cx="2133600" cy="365125"/>
          </a:xfrm>
        </p:spPr>
        <p:txBody>
          <a:bodyPr/>
          <a:lstStyle/>
          <a:p>
            <a:fld id="{8113B836-CF5A-A643-AEB3-97A80C62AB88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757" y="1105298"/>
            <a:ext cx="2485775" cy="25664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58" y="506134"/>
            <a:ext cx="2189187" cy="45735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7582" y="944597"/>
            <a:ext cx="3819967" cy="35001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1963" y="3846699"/>
            <a:ext cx="1992829" cy="27260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81067" y="340484"/>
            <a:ext cx="1963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Distillation Column</a:t>
            </a:r>
          </a:p>
        </p:txBody>
      </p:sp>
    </p:spTree>
    <p:extLst>
      <p:ext uri="{BB962C8B-B14F-4D97-AF65-F5344CB8AC3E}">
        <p14:creationId xmlns:p14="http://schemas.microsoft.com/office/powerpoint/2010/main" val="169324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00" y="768726"/>
            <a:ext cx="6756400" cy="1866900"/>
          </a:xfrm>
          <a:prstGeom prst="rect">
            <a:avLst/>
          </a:prstGeom>
        </p:spPr>
      </p:pic>
      <p:pic>
        <p:nvPicPr>
          <p:cNvPr id="7" name="Picture 6" descr="Screen Shot 2015-01-26 at 5.57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3224456"/>
            <a:ext cx="6616700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498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20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700" y="296333"/>
            <a:ext cx="3873500" cy="393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041400"/>
            <a:ext cx="6845300" cy="121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900" y="2508250"/>
            <a:ext cx="66675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070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532" y="3230651"/>
            <a:ext cx="6256867" cy="361110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960033" y="0"/>
            <a:ext cx="5609167" cy="3307090"/>
            <a:chOff x="1960033" y="0"/>
            <a:chExt cx="5609167" cy="33070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60033" y="2942858"/>
              <a:ext cx="5609167" cy="36423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60033" y="0"/>
              <a:ext cx="5609167" cy="2993657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176215" y="652121"/>
            <a:ext cx="1697312" cy="3108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Feed zone</a:t>
            </a:r>
          </a:p>
          <a:p>
            <a:r>
              <a:rPr lang="en-US" sz="1400" dirty="0"/>
              <a:t>Rectifying section</a:t>
            </a:r>
          </a:p>
          <a:p>
            <a:r>
              <a:rPr lang="en-US" sz="1400" dirty="0"/>
              <a:t>Reflux L</a:t>
            </a:r>
            <a:r>
              <a:rPr lang="en-US" sz="1400" baseline="-25000" dirty="0"/>
              <a:t>R</a:t>
            </a:r>
          </a:p>
          <a:p>
            <a:r>
              <a:rPr lang="en-US" sz="1400" dirty="0"/>
              <a:t>Stripping section</a:t>
            </a:r>
          </a:p>
          <a:p>
            <a:r>
              <a:rPr lang="en-US" sz="1400" dirty="0" err="1"/>
              <a:t>Reboiler</a:t>
            </a:r>
            <a:endParaRPr lang="en-US" sz="1400" dirty="0"/>
          </a:p>
          <a:p>
            <a:r>
              <a:rPr lang="en-US" sz="1400" dirty="0" err="1"/>
              <a:t>Reboiler</a:t>
            </a:r>
            <a:r>
              <a:rPr lang="en-US" sz="1400" dirty="0"/>
              <a:t> duty</a:t>
            </a:r>
          </a:p>
          <a:p>
            <a:r>
              <a:rPr lang="en-US" sz="1400" dirty="0"/>
              <a:t>Bottoms</a:t>
            </a:r>
          </a:p>
          <a:p>
            <a:r>
              <a:rPr lang="en-US" sz="1400" dirty="0" err="1"/>
              <a:t>Boilup</a:t>
            </a:r>
            <a:r>
              <a:rPr lang="en-US" sz="1400" dirty="0"/>
              <a:t> ratio, </a:t>
            </a:r>
            <a:r>
              <a:rPr lang="en-US" sz="1400" dirty="0" err="1"/>
              <a:t>V</a:t>
            </a:r>
            <a:r>
              <a:rPr lang="en-US" sz="1400" baseline="-25000" dirty="0" err="1"/>
              <a:t>s</a:t>
            </a:r>
            <a:r>
              <a:rPr lang="en-US" sz="1400" dirty="0"/>
              <a:t>/B</a:t>
            </a:r>
          </a:p>
          <a:p>
            <a:r>
              <a:rPr lang="en-US" sz="1400" dirty="0"/>
              <a:t>Total condenser</a:t>
            </a:r>
          </a:p>
          <a:p>
            <a:r>
              <a:rPr lang="en-US" sz="1400" dirty="0"/>
              <a:t>Distillate D</a:t>
            </a:r>
          </a:p>
          <a:p>
            <a:r>
              <a:rPr lang="en-US" sz="1400" dirty="0"/>
              <a:t>Reflux LR</a:t>
            </a:r>
          </a:p>
          <a:p>
            <a:r>
              <a:rPr lang="en-US" sz="1400" dirty="0"/>
              <a:t>Reflux ratio R = L</a:t>
            </a:r>
            <a:r>
              <a:rPr lang="en-US" sz="1400" baseline="-25000" dirty="0"/>
              <a:t>R</a:t>
            </a:r>
            <a:r>
              <a:rPr lang="en-US" sz="1400" dirty="0"/>
              <a:t>/D</a:t>
            </a:r>
          </a:p>
          <a:p>
            <a:r>
              <a:rPr lang="en-US" sz="1400" dirty="0"/>
              <a:t>Partial condenser (q)</a:t>
            </a:r>
          </a:p>
          <a:p>
            <a:r>
              <a:rPr lang="en-US" sz="1400" dirty="0"/>
              <a:t>Condenser duty</a:t>
            </a:r>
          </a:p>
        </p:txBody>
      </p:sp>
    </p:spTree>
    <p:extLst>
      <p:ext uri="{BB962C8B-B14F-4D97-AF65-F5344CB8AC3E}">
        <p14:creationId xmlns:p14="http://schemas.microsoft.com/office/powerpoint/2010/main" val="16759797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22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225" y="3646240"/>
            <a:ext cx="5952067" cy="30752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225" y="153667"/>
            <a:ext cx="5511799" cy="31810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837" y="1995934"/>
            <a:ext cx="1985903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Packing</a:t>
            </a:r>
          </a:p>
          <a:p>
            <a:r>
              <a:rPr lang="en-US" sz="1400" dirty="0"/>
              <a:t>Trays</a:t>
            </a:r>
          </a:p>
          <a:p>
            <a:r>
              <a:rPr lang="en-US" sz="1400" dirty="0"/>
              <a:t>Sieve trays</a:t>
            </a:r>
          </a:p>
          <a:p>
            <a:r>
              <a:rPr lang="en-US" sz="1400" dirty="0"/>
              <a:t>Bubble cap trays</a:t>
            </a:r>
          </a:p>
          <a:p>
            <a:r>
              <a:rPr lang="en-US" sz="1400" dirty="0"/>
              <a:t>Valve trays</a:t>
            </a:r>
          </a:p>
          <a:p>
            <a:r>
              <a:rPr lang="en-US" sz="1400" dirty="0" err="1"/>
              <a:t>Downcomer</a:t>
            </a:r>
            <a:endParaRPr lang="en-US" sz="1400" dirty="0"/>
          </a:p>
          <a:p>
            <a:r>
              <a:rPr lang="en-US" sz="1400" dirty="0"/>
              <a:t>Stage</a:t>
            </a:r>
          </a:p>
          <a:p>
            <a:r>
              <a:rPr lang="en-US" sz="1400" dirty="0"/>
              <a:t>Streams:</a:t>
            </a:r>
          </a:p>
          <a:p>
            <a:r>
              <a:rPr lang="en-US" sz="1400" dirty="0"/>
              <a:t>VS,VR,LS,LR,B,D</a:t>
            </a:r>
          </a:p>
          <a:p>
            <a:r>
              <a:rPr lang="en-US" sz="1400" dirty="0"/>
              <a:t>Constant molar overflow</a:t>
            </a:r>
          </a:p>
          <a:p>
            <a:r>
              <a:rPr lang="en-US" sz="1400" dirty="0"/>
              <a:t>Equal liquid flow rates</a:t>
            </a:r>
          </a:p>
          <a:p>
            <a:r>
              <a:rPr lang="en-US" sz="1400" dirty="0"/>
              <a:t>Average vaporization</a:t>
            </a:r>
          </a:p>
          <a:p>
            <a:r>
              <a:rPr lang="en-US" sz="1400" dirty="0"/>
              <a:t>		enthalpy</a:t>
            </a:r>
          </a:p>
        </p:txBody>
      </p:sp>
    </p:spTree>
    <p:extLst>
      <p:ext uri="{BB962C8B-B14F-4D97-AF65-F5344CB8AC3E}">
        <p14:creationId xmlns:p14="http://schemas.microsoft.com/office/powerpoint/2010/main" val="14847891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23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00" y="190500"/>
            <a:ext cx="5346700" cy="646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38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24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0"/>
            <a:ext cx="5021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7768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25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200" y="194734"/>
            <a:ext cx="4673600" cy="292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133" y="630766"/>
            <a:ext cx="3403600" cy="571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1533" y="1202266"/>
            <a:ext cx="3505200" cy="342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133" y="1545166"/>
            <a:ext cx="3390900" cy="419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8833" y="2794000"/>
            <a:ext cx="35052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4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26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200" y="440267"/>
            <a:ext cx="4927600" cy="355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600" y="1020233"/>
            <a:ext cx="6896100" cy="190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3060700"/>
            <a:ext cx="4419600" cy="736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8200" y="4389967"/>
            <a:ext cx="52451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5414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27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300566"/>
            <a:ext cx="8597900" cy="419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834" y="1739899"/>
            <a:ext cx="6718300" cy="965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900" y="3151716"/>
            <a:ext cx="6680200" cy="977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00" y="4428066"/>
            <a:ext cx="7861300" cy="939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9134" y="5492750"/>
            <a:ext cx="6985000" cy="863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00" y="719666"/>
            <a:ext cx="91186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458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0" y="2551646"/>
            <a:ext cx="4635500" cy="3949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934" y="218604"/>
            <a:ext cx="4707466" cy="265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736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29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533" y="3361267"/>
            <a:ext cx="6445671" cy="28024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403" y="563036"/>
            <a:ext cx="6493934" cy="324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684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0"/>
            <a:ext cx="8369300" cy="289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856" y="2997200"/>
            <a:ext cx="1612900" cy="863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C85E3E-CEFE-164D-A63B-22ED53471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9498" y="2593331"/>
            <a:ext cx="2085178" cy="17055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E7E191-EAE0-A345-A103-8663761CA1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40" y="3006012"/>
            <a:ext cx="3932356" cy="37154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135302-1583-DC40-82C9-4C807A0534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7495" y="3860800"/>
            <a:ext cx="2979305" cy="282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4479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30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258233"/>
            <a:ext cx="4178300" cy="266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200" y="774700"/>
            <a:ext cx="2628900" cy="419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4900" y="1193800"/>
            <a:ext cx="4483100" cy="482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1841500"/>
            <a:ext cx="4724400" cy="723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9800" y="2774950"/>
            <a:ext cx="4724400" cy="647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8200" y="3797300"/>
            <a:ext cx="4927600" cy="736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2134" y="4889500"/>
            <a:ext cx="74168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2678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31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134" y="1272325"/>
            <a:ext cx="5672667" cy="54829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134" y="118534"/>
            <a:ext cx="5727092" cy="151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0875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32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312" y="369134"/>
            <a:ext cx="3886200" cy="31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00" y="884853"/>
            <a:ext cx="6819900" cy="596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700" y="2055573"/>
            <a:ext cx="69215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4018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33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2126" y="1197571"/>
            <a:ext cx="13589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663" y="0"/>
            <a:ext cx="4724400" cy="1079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509" y="2174100"/>
            <a:ext cx="6362700" cy="685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009" y="3955181"/>
            <a:ext cx="6807200" cy="16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6293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34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530" y="1126066"/>
            <a:ext cx="5928660" cy="13546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A781EF-E5AD-4F4C-809F-0BBA51E71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65172"/>
            <a:ext cx="9144000" cy="13276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52B646-57F8-194E-9E22-174A10D24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1267" y="4564189"/>
            <a:ext cx="1778000" cy="660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3D71F8-AFA1-C44B-BBA7-AEE2B7D2BE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14951"/>
            <a:ext cx="9144000" cy="6646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D04FF8-B6B6-8B46-BA91-5893675FE41A}"/>
              </a:ext>
            </a:extLst>
          </p:cNvPr>
          <p:cNvSpPr txBox="1"/>
          <p:nvPr/>
        </p:nvSpPr>
        <p:spPr>
          <a:xfrm>
            <a:off x="2883076" y="534139"/>
            <a:ext cx="3377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Standard Heat of Reaction </a:t>
            </a:r>
            <a:r>
              <a:rPr lang="en-US" b="1" dirty="0">
                <a:latin typeface="Symbol" pitchFamily="2" charset="2"/>
                <a:cs typeface="Times New Roman" panose="02020603050405020304" pitchFamily="18" charset="0"/>
              </a:rPr>
              <a:t>D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8711058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35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00" y="233543"/>
            <a:ext cx="3670300" cy="342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800" y="768605"/>
            <a:ext cx="6388100" cy="723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3231" y="1492505"/>
            <a:ext cx="6794500" cy="1066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3231" y="2741520"/>
            <a:ext cx="6794500" cy="33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5710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36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" y="408271"/>
            <a:ext cx="8191500" cy="1358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131" y="1999298"/>
            <a:ext cx="68834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4626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37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667000"/>
            <a:ext cx="8229600" cy="1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9468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38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9002" y="341825"/>
            <a:ext cx="1587500" cy="317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00" y="760300"/>
            <a:ext cx="6832600" cy="3822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EA4818-3E52-3E47-95EE-6CC7359A3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2144" y="5862073"/>
            <a:ext cx="4479712" cy="49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8631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39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0"/>
            <a:ext cx="47154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295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4</a:t>
            </a:fld>
            <a:endParaRPr lang="en-US"/>
          </a:p>
        </p:txBody>
      </p:sp>
      <p:pic>
        <p:nvPicPr>
          <p:cNvPr id="3" name="Picture 2" descr="Screen Shot 2015-01-26 at 5.45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0" y="323081"/>
            <a:ext cx="6718300" cy="584200"/>
          </a:xfrm>
          <a:prstGeom prst="rect">
            <a:avLst/>
          </a:prstGeom>
        </p:spPr>
      </p:pic>
      <p:pic>
        <p:nvPicPr>
          <p:cNvPr id="4" name="Picture 3" descr="Screen Shot 2015-01-26 at 5.46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46" y="1383354"/>
            <a:ext cx="8178800" cy="609600"/>
          </a:xfrm>
          <a:prstGeom prst="rect">
            <a:avLst/>
          </a:prstGeom>
        </p:spPr>
      </p:pic>
      <p:pic>
        <p:nvPicPr>
          <p:cNvPr id="5" name="Picture 4" descr="Screen Shot 2015-01-26 at 5.57.5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0" y="2091128"/>
            <a:ext cx="6616700" cy="3035300"/>
          </a:xfrm>
          <a:prstGeom prst="rect">
            <a:avLst/>
          </a:prstGeom>
        </p:spPr>
      </p:pic>
      <p:pic>
        <p:nvPicPr>
          <p:cNvPr id="6" name="Picture 5" descr="Screen Shot 2015-01-26 at 5.58.3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567" y="5126428"/>
            <a:ext cx="4365801" cy="14620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4630" y="1142054"/>
            <a:ext cx="2857500" cy="241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5979" y="5580144"/>
            <a:ext cx="1995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a Cyclic Process</a:t>
            </a:r>
          </a:p>
          <a:p>
            <a:r>
              <a:rPr lang="en-US" dirty="0"/>
              <a:t>LHS is 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20368" y="1992954"/>
            <a:ext cx="1903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Shaded Area is </a:t>
            </a:r>
            <a:r>
              <a:rPr lang="en-US" dirty="0" err="1"/>
              <a:t>W</a:t>
            </a:r>
            <a:r>
              <a:rPr lang="en-US" baseline="-25000" dirty="0" err="1"/>
              <a:t>s</a:t>
            </a:r>
            <a:endParaRPr lang="en-US" baseline="-25000" dirty="0"/>
          </a:p>
          <a:p>
            <a:r>
              <a:rPr lang="en-US" dirty="0"/>
              <a:t>Net W</a:t>
            </a:r>
            <a:r>
              <a:rPr lang="en-US" baseline="-25000" dirty="0"/>
              <a:t>EC</a:t>
            </a:r>
            <a:r>
              <a:rPr lang="en-US" dirty="0"/>
              <a:t> = 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95666" y="5723506"/>
            <a:ext cx="16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</a:t>
            </a:r>
            <a:r>
              <a:rPr lang="en-US" baseline="-25000" dirty="0"/>
              <a:t>C</a:t>
            </a:r>
            <a:r>
              <a:rPr lang="en-US" dirty="0"/>
              <a:t>/Q</a:t>
            </a:r>
            <a:r>
              <a:rPr lang="en-US" baseline="-25000" dirty="0"/>
              <a:t>H</a:t>
            </a:r>
            <a:r>
              <a:rPr lang="en-US" dirty="0"/>
              <a:t> Negative</a:t>
            </a:r>
          </a:p>
        </p:txBody>
      </p:sp>
    </p:spTree>
    <p:extLst>
      <p:ext uri="{BB962C8B-B14F-4D97-AF65-F5344CB8AC3E}">
        <p14:creationId xmlns:p14="http://schemas.microsoft.com/office/powerpoint/2010/main" val="31378578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40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1303536"/>
            <a:ext cx="6807200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952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831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38934" y="5569914"/>
            <a:ext cx="31193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By </a:t>
            </a:r>
            <a:r>
              <a:rPr lang="en-US" sz="1400" dirty="0" err="1"/>
              <a:t>Zephyris</a:t>
            </a:r>
            <a:r>
              <a:rPr lang="en-US" sz="1400" dirty="0"/>
              <a:t> at the English language Wikipedia, CC BY-SA 3.0, https://</a:t>
            </a:r>
            <a:r>
              <a:rPr lang="en-US" sz="1400" dirty="0" err="1"/>
              <a:t>commons.wikimedia.org</a:t>
            </a:r>
            <a:r>
              <a:rPr lang="en-US" sz="1400" dirty="0"/>
              <a:t>/w/</a:t>
            </a:r>
            <a:r>
              <a:rPr lang="en-US" sz="1400" dirty="0" err="1"/>
              <a:t>index.php?curid</a:t>
            </a:r>
            <a:r>
              <a:rPr lang="en-US" sz="1400" dirty="0"/>
              <a:t>=3185502</a:t>
            </a:r>
          </a:p>
        </p:txBody>
      </p:sp>
      <p:pic>
        <p:nvPicPr>
          <p:cNvPr id="8" name="Picture 7" descr="Alpha_Stirlin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34" y="2200888"/>
            <a:ext cx="2743200" cy="2514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936958" y="6114051"/>
            <a:ext cx="35154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By YK Times at English Wikipedia, CC BY 2.5, https://</a:t>
            </a:r>
            <a:r>
              <a:rPr lang="en-US" sz="1400" dirty="0" err="1"/>
              <a:t>commons.wikimedia.org</a:t>
            </a:r>
            <a:r>
              <a:rPr lang="en-US" sz="1400" dirty="0"/>
              <a:t>/w/</a:t>
            </a:r>
            <a:r>
              <a:rPr lang="en-US" sz="1400" dirty="0" err="1"/>
              <a:t>index.php?curid</a:t>
            </a:r>
            <a:r>
              <a:rPr lang="en-US" sz="1400" dirty="0"/>
              <a:t>=3088708</a:t>
            </a:r>
          </a:p>
        </p:txBody>
      </p:sp>
      <p:pic>
        <p:nvPicPr>
          <p:cNvPr id="10" name="Picture 9" descr="Stirling_Animati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438" y="1539056"/>
            <a:ext cx="2181284" cy="4362568"/>
          </a:xfrm>
          <a:prstGeom prst="rect">
            <a:avLst/>
          </a:prstGeom>
        </p:spPr>
      </p:pic>
      <p:pic>
        <p:nvPicPr>
          <p:cNvPr id="11" name="Picture 10" descr="Stirling_Cycle_colo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459" y="72995"/>
            <a:ext cx="2249165" cy="22008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7948" y="335783"/>
            <a:ext cx="1580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Sterling Engine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21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2" descr="Screen Shot 2015-01-26 at 6.02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123" y="2133600"/>
            <a:ext cx="4787900" cy="863600"/>
          </a:xfrm>
          <a:prstGeom prst="rect">
            <a:avLst/>
          </a:prstGeom>
        </p:spPr>
      </p:pic>
      <p:pic>
        <p:nvPicPr>
          <p:cNvPr id="4" name="Picture 3" descr="Screen Shot 2015-01-26 at 5.58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799" y="517020"/>
            <a:ext cx="4365801" cy="1462036"/>
          </a:xfrm>
          <a:prstGeom prst="rect">
            <a:avLst/>
          </a:prstGeom>
        </p:spPr>
      </p:pic>
      <p:pic>
        <p:nvPicPr>
          <p:cNvPr id="6" name="Picture 5" descr="Screen Shot 2015-01-26 at 6.03.2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23" y="3019382"/>
            <a:ext cx="5432640" cy="36217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3688436"/>
            <a:ext cx="2772090" cy="2191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950AA2-5560-684F-AAAD-E45EE47C3E7E}"/>
              </a:ext>
            </a:extLst>
          </p:cNvPr>
          <p:cNvSpPr txBox="1"/>
          <p:nvPr/>
        </p:nvSpPr>
        <p:spPr>
          <a:xfrm>
            <a:off x="148093" y="792299"/>
            <a:ext cx="20152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the isotherms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a=&gt;b and c=&gt;d</a:t>
            </a:r>
          </a:p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b="1" dirty="0">
                <a:latin typeface="Symbol" pitchFamily="2" charset="2"/>
                <a:cs typeface="Times New Roman" panose="02020603050405020304" pitchFamily="18" charset="0"/>
              </a:rPr>
              <a:t>D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b="1" dirty="0" err="1">
                <a:latin typeface="Symbol" pitchFamily="2" charset="2"/>
                <a:cs typeface="Times New Roman" panose="02020603050405020304" pitchFamily="18" charset="0"/>
              </a:rPr>
              <a:t>D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-</a:t>
            </a:r>
            <a:r>
              <a:rPr lang="en-US" b="1" dirty="0" err="1">
                <a:latin typeface="Symbol" pitchFamily="2" charset="2"/>
                <a:cs typeface="Times New Roman" panose="02020603050405020304" pitchFamily="18" charset="0"/>
              </a:rPr>
              <a:t>D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endParaRPr lang="en-US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-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559543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100"/>
            <a:ext cx="9144000" cy="60118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58392" y="74771"/>
            <a:ext cx="362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Adiabatic expansion for an ideal gas</a:t>
            </a:r>
          </a:p>
        </p:txBody>
      </p:sp>
    </p:spTree>
    <p:extLst>
      <p:ext uri="{BB962C8B-B14F-4D97-AF65-F5344CB8AC3E}">
        <p14:creationId xmlns:p14="http://schemas.microsoft.com/office/powerpoint/2010/main" val="10655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78803" y="1153341"/>
            <a:ext cx="6058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the isothermal segments </a:t>
            </a:r>
            <a:r>
              <a:rPr lang="el-GR" dirty="0">
                <a:latin typeface="Symbol" charset="2"/>
                <a:cs typeface="Symbol" charset="2"/>
              </a:rPr>
              <a:t>Δ</a:t>
            </a:r>
            <a:r>
              <a:rPr lang="en-US" dirty="0"/>
              <a:t>S = Q/T and S is a state function so Q</a:t>
            </a:r>
            <a:r>
              <a:rPr lang="en-US" baseline="-25000" dirty="0"/>
              <a:t>1</a:t>
            </a:r>
            <a:r>
              <a:rPr lang="en-US" dirty="0"/>
              <a:t>/T</a:t>
            </a:r>
            <a:r>
              <a:rPr lang="en-US" baseline="-25000" dirty="0"/>
              <a:t>1</a:t>
            </a:r>
            <a:r>
              <a:rPr lang="en-US" dirty="0"/>
              <a:t> + Q</a:t>
            </a:r>
            <a:r>
              <a:rPr lang="en-US" baseline="-25000" dirty="0"/>
              <a:t>2</a:t>
            </a:r>
            <a:r>
              <a:rPr lang="en-US" dirty="0"/>
              <a:t>/T</a:t>
            </a:r>
            <a:r>
              <a:rPr lang="en-US" baseline="-25000" dirty="0"/>
              <a:t>2</a:t>
            </a:r>
            <a:r>
              <a:rPr lang="en-US" dirty="0"/>
              <a:t> = 0. So Q</a:t>
            </a:r>
            <a:r>
              <a:rPr lang="en-US" baseline="-25000" dirty="0"/>
              <a:t>1</a:t>
            </a:r>
            <a:r>
              <a:rPr lang="en-US" dirty="0"/>
              <a:t>/Q</a:t>
            </a:r>
            <a:r>
              <a:rPr lang="en-US" baseline="-25000" dirty="0"/>
              <a:t>2</a:t>
            </a:r>
            <a:r>
              <a:rPr lang="en-US" dirty="0"/>
              <a:t> = -T</a:t>
            </a:r>
            <a:r>
              <a:rPr lang="en-US" baseline="-25000" dirty="0"/>
              <a:t>1</a:t>
            </a:r>
            <a:r>
              <a:rPr lang="en-US" dirty="0"/>
              <a:t>/T</a:t>
            </a:r>
            <a:r>
              <a:rPr lang="en-US" baseline="-25000" dirty="0"/>
              <a:t>2</a:t>
            </a:r>
            <a:r>
              <a:rPr lang="en-US" dirty="0"/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050" y="2071660"/>
            <a:ext cx="3932356" cy="37154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890" y="2832100"/>
            <a:ext cx="21844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777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9</a:t>
            </a:fld>
            <a:endParaRPr lang="en-US"/>
          </a:p>
        </p:txBody>
      </p:sp>
      <p:pic>
        <p:nvPicPr>
          <p:cNvPr id="3" name="Picture 2" descr="Screen Shot 2015-01-26 at 6.04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052" y="2656040"/>
            <a:ext cx="5321300" cy="876300"/>
          </a:xfrm>
          <a:prstGeom prst="rect">
            <a:avLst/>
          </a:prstGeom>
        </p:spPr>
      </p:pic>
      <p:pic>
        <p:nvPicPr>
          <p:cNvPr id="4" name="Picture 3" descr="Screen Shot 2015-01-26 at 6.04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00" y="1485900"/>
            <a:ext cx="1219200" cy="1295400"/>
          </a:xfrm>
          <a:prstGeom prst="rect">
            <a:avLst/>
          </a:prstGeom>
        </p:spPr>
      </p:pic>
      <p:pic>
        <p:nvPicPr>
          <p:cNvPr id="5" name="Picture 4" descr="Screen Shot 2015-01-26 at 6.05.0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43" y="4067125"/>
            <a:ext cx="68453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957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68554</TotalTime>
  <Words>354</Words>
  <Application>Microsoft Macintosh PowerPoint</Application>
  <PresentationFormat>On-screen Show (4:3)</PresentationFormat>
  <Paragraphs>110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DR4XB-2QBXH-MDT76-B4JMQ-YQ34D</Company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Gregory</dc:creator>
  <cp:lastModifiedBy>Microsoft Office User</cp:lastModifiedBy>
  <cp:revision>135</cp:revision>
  <cp:lastPrinted>2017-01-30T16:32:34Z</cp:lastPrinted>
  <dcterms:created xsi:type="dcterms:W3CDTF">2015-01-14T18:14:06Z</dcterms:created>
  <dcterms:modified xsi:type="dcterms:W3CDTF">2021-04-12T17:06:39Z</dcterms:modified>
</cp:coreProperties>
</file>